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28"/>
  </p:notesMasterIdLst>
  <p:sldIdLst>
    <p:sldId id="256" r:id="rId2"/>
    <p:sldId id="275" r:id="rId3"/>
    <p:sldId id="276" r:id="rId4"/>
    <p:sldId id="277" r:id="rId5"/>
    <p:sldId id="278" r:id="rId6"/>
    <p:sldId id="274" r:id="rId7"/>
    <p:sldId id="279" r:id="rId8"/>
    <p:sldId id="280" r:id="rId9"/>
    <p:sldId id="257" r:id="rId10"/>
    <p:sldId id="259" r:id="rId11"/>
    <p:sldId id="266" r:id="rId12"/>
    <p:sldId id="260" r:id="rId13"/>
    <p:sldId id="262" r:id="rId14"/>
    <p:sldId id="268" r:id="rId15"/>
    <p:sldId id="267" r:id="rId16"/>
    <p:sldId id="288" r:id="rId17"/>
    <p:sldId id="271" r:id="rId18"/>
    <p:sldId id="290" r:id="rId19"/>
    <p:sldId id="263" r:id="rId20"/>
    <p:sldId id="282" r:id="rId21"/>
    <p:sldId id="281" r:id="rId22"/>
    <p:sldId id="273" r:id="rId23"/>
    <p:sldId id="284" r:id="rId24"/>
    <p:sldId id="285" r:id="rId25"/>
    <p:sldId id="286" r:id="rId26"/>
    <p:sldId id="28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86"/>
    <p:restoredTop sz="93199"/>
  </p:normalViewPr>
  <p:slideViewPr>
    <p:cSldViewPr snapToGrid="0" snapToObjects="1">
      <p:cViewPr>
        <p:scale>
          <a:sx n="90" d="100"/>
          <a:sy n="90" d="100"/>
        </p:scale>
        <p:origin x="3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C1E8BA-1A1D-494C-A639-BDA6CD8A13FD}" type="datetimeFigureOut">
              <a:rPr lang="en-US" smtClean="0"/>
              <a:t>6/4/19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DA13B5-AF1F-B04F-8821-08712082D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92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difficult to detect </a:t>
            </a:r>
            <a:r>
              <a:rPr lang="en-US" dirty="0" err="1"/>
              <a:t>imbh</a:t>
            </a:r>
            <a:r>
              <a:rPr lang="en-US" dirty="0"/>
              <a:t> in several wavelengths </a:t>
            </a:r>
          </a:p>
          <a:p>
            <a:endParaRPr lang="en-US" dirty="0"/>
          </a:p>
          <a:p>
            <a:r>
              <a:rPr lang="en-US" dirty="0"/>
              <a:t>For example, </a:t>
            </a:r>
          </a:p>
          <a:p>
            <a:r>
              <a:rPr lang="en-US" dirty="0"/>
              <a:t>In the radio range, there is noise from the supernovae remnant, stars, gas/dust emission </a:t>
            </a:r>
          </a:p>
          <a:p>
            <a:r>
              <a:rPr lang="en-US" dirty="0"/>
              <a:t>In the infrared, sometimes stellar luminosity overpowers the AGNs so they are difficult to detect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A13B5-AF1F-B04F-8821-08712082DC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992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observing the accretion disk of the blackhole and looking at the peak wavelength emission, we can determine the mass of the blackhole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A13B5-AF1F-B04F-8821-08712082DC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800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you can see in this graph,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A13B5-AF1F-B04F-8821-08712082DC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09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Jenna generated the data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A13B5-AF1F-B04F-8821-08712082DC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550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Jenna generated the data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A13B5-AF1F-B04F-8821-08712082DC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89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A13B5-AF1F-B04F-8821-08712082DC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86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A13B5-AF1F-B04F-8821-08712082DC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977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Jenna generated the data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A13B5-AF1F-B04F-8821-08712082DC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47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scikit</a:t>
            </a:r>
            <a:r>
              <a:rPr lang="en-US" dirty="0"/>
              <a:t>-learn library provides the </a:t>
            </a:r>
            <a:r>
              <a:rPr lang="en-US" dirty="0" err="1"/>
              <a:t>SelectKBest</a:t>
            </a:r>
            <a:r>
              <a:rPr lang="en-US" dirty="0"/>
              <a:t> class, which can be used with a suite of different statistical tests to select a specific number of features. I used chi-squared test to determine the features (such as Si7(6)/Si6, Na6(14)/Na3, </a:t>
            </a:r>
            <a:r>
              <a:rPr lang="en-US" dirty="0" err="1"/>
              <a:t>etc</a:t>
            </a:r>
            <a:r>
              <a:rPr lang="en-US" dirty="0"/>
              <a:t>) that have the strongest relationships with the output variable (Mass of blackhole). Then, I ranked the features based on the output of the chi-squared test. This method does not necessarily give you the subset of the different element, but it ranks them based on their importance.</a:t>
            </a:r>
          </a:p>
          <a:p>
            <a:r>
              <a:rPr lang="en-US" dirty="0"/>
              <a:t>Statistical tests can be used to select those features that have the strongest relationships with the output variable. The </a:t>
            </a:r>
            <a:r>
              <a:rPr lang="en-US" dirty="0" err="1"/>
              <a:t>scikit</a:t>
            </a:r>
            <a:r>
              <a:rPr lang="en-US" dirty="0"/>
              <a:t>-learn library provides the </a:t>
            </a:r>
            <a:r>
              <a:rPr lang="en-US" dirty="0" err="1"/>
              <a:t>SelectKBest</a:t>
            </a:r>
            <a:r>
              <a:rPr lang="en-US" dirty="0"/>
              <a:t> class, which can be used with a suite of different statistical tests to select a specific number of features. The following example uses the chi squared (chi^2) statistical test for non-negative features to select K best features from the data. The Chi Square statistic is commonly used for testing relationships between categorical variables.  The null hypothesis of the Chi-Square test is that no relationship exists on the categorical variables in the population; they are independent. 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Chi-squared method does the following:</a:t>
            </a:r>
          </a:p>
          <a:p>
            <a:r>
              <a:rPr lang="en-US" dirty="0"/>
              <a:t>Null hypothesis: Give each feature equal probability (Expected probability)</a:t>
            </a:r>
          </a:p>
          <a:p>
            <a:r>
              <a:rPr lang="en-US" dirty="0"/>
              <a:t>Sample the instances and find the probability that a feature appears given the class (mass of the blackhole)</a:t>
            </a:r>
          </a:p>
          <a:p>
            <a:r>
              <a:rPr lang="en-US" dirty="0"/>
              <a:t>If the probability exceeds a threshold, then reject the null hypothesis and apply chi-squared</a:t>
            </a:r>
          </a:p>
          <a:p>
            <a:r>
              <a:rPr lang="en-US" dirty="0"/>
              <a:t>X-squared = sum (actual - expected)^2/expected for all of the sample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A13B5-AF1F-B04F-8821-08712082DC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08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466EF-26E2-7749-A7A7-AB16903C2D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B84DFD-C914-DD43-B9C3-4DB471F70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E02EA-1E84-8040-AAD3-9E8C51159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D8B2-43DA-2C4E-8EEF-CAED032FE852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2F8EE-B308-384B-A1B2-048AF95A2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A1240-3989-4347-BF87-8F02B5EDC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1C5D-6C48-E045-A972-18DD8CC84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566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3C7B6-737B-7A45-A6DA-10707E104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6B62AE-623D-AA49-85CE-8736BE0E07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0AEC4-EB73-5E41-8F7A-6B51BC244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D8B2-43DA-2C4E-8EEF-CAED032FE852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58FFB-EA3B-F04B-8724-B945EEB5E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C10F1-8F46-0F4A-96FD-48F4A0A2E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1C5D-6C48-E045-A972-18DD8CC84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174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71E7E6-B7C7-2A45-AFB5-2351250AE3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10AA87-1EDA-4C49-91BB-A3B57D760B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06FC2-B9E5-924C-B19C-F808E0340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D8B2-43DA-2C4E-8EEF-CAED032FE852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161D8-F5B7-0544-B137-F8CF1AC29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DFFB5-46E9-EF47-938C-248844363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1C5D-6C48-E045-A972-18DD8CC84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6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07C71-9D6F-3D47-B903-647A937E2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3999E-0669-6F46-86E6-83C3648F6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48AE4-2CD4-6146-AD31-E8FDDFC8F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D8B2-43DA-2C4E-8EEF-CAED032FE852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07DF2-5B62-9F42-AFC6-FCADC25B6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D102A-BB75-B048-8C37-AF2826DD6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1C5D-6C48-E045-A972-18DD8CC84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724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A6C18-A4A2-CB42-9E4D-50CB48AE5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689F1-03C0-B04A-92A7-025F4A6418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3FA0F-1A23-8747-AAA2-31C07182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D8B2-43DA-2C4E-8EEF-CAED032FE852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14267-2FCD-204E-AABB-5910C249A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C56F4-049F-F649-9283-E8CAC3252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1C5D-6C48-E045-A972-18DD8CC84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53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40564-E513-C941-A097-9E3750E51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89D3D-5674-DC46-B64C-F4218C5EFD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18360E-9B29-A042-9D4F-4503F6E0E9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B5070E-4734-0B46-AF31-7D8A9375C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D8B2-43DA-2C4E-8EEF-CAED032FE852}" type="datetimeFigureOut">
              <a:rPr lang="en-US" smtClean="0"/>
              <a:t>6/4/19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0B5823-0913-8540-B1D8-8F4ED0752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6E83A9-E21F-854E-B585-6E7D73BAF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1C5D-6C48-E045-A972-18DD8CC84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57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ACBA5-EDE1-4D49-8A26-93630B72B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06F34-3076-834A-8ADB-185AD87D4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5C57B7-8732-214B-AB6C-0986A09B83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7D2D7D-0C31-3146-B160-3CF1015BBB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D2729-2B8A-5548-9B37-953EA7DD29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70400C-221F-6749-B358-99DBAA40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D8B2-43DA-2C4E-8EEF-CAED032FE852}" type="datetimeFigureOut">
              <a:rPr lang="en-US" smtClean="0"/>
              <a:t>6/4/19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F14F9D-E2A9-264C-B203-93D26B1E5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190419-AAD7-1247-8271-87C36CD81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1C5D-6C48-E045-A972-18DD8CC84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26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C2CC9-005F-9F4A-9085-D4C468304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175B8C-76BF-4743-A965-3FF81A84E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D8B2-43DA-2C4E-8EEF-CAED032FE852}" type="datetimeFigureOut">
              <a:rPr lang="en-US" smtClean="0"/>
              <a:t>6/4/19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F1A4F-7D52-B848-9D58-EA3A03BE6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25410E-CF19-E946-AF9C-97FB906A0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1C5D-6C48-E045-A972-18DD8CC84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823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106F14-52B6-AD4B-AEC8-9696C790F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D8B2-43DA-2C4E-8EEF-CAED032FE852}" type="datetimeFigureOut">
              <a:rPr lang="en-US" smtClean="0"/>
              <a:t>6/4/19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8AB7AA-2A38-E641-B060-C234CE4B5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A9909-2713-E144-BA0E-E7C5E64EA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1C5D-6C48-E045-A972-18DD8CC84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465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F17FE-3ED9-B341-8CFA-22DDD63E0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88A15-A809-A349-B361-2607A3D04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950E5A-31A5-814C-A044-F407BB672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F143A3-9D25-F84D-9335-7B5E8AA00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D8B2-43DA-2C4E-8EEF-CAED032FE852}" type="datetimeFigureOut">
              <a:rPr lang="en-US" smtClean="0"/>
              <a:t>6/4/19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FEE1ED-4D85-564A-A43B-05D0FB4A3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93555-EF92-474B-B344-4CC583408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1C5D-6C48-E045-A972-18DD8CC84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93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A7048-0D7A-BE47-9476-15C2419DE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CCA438-47D8-7E49-A070-385B386627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D0C979-F63F-674A-9664-6E5F5762B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99602-1D11-5D48-B2CB-85840F41C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D8B2-43DA-2C4E-8EEF-CAED032FE852}" type="datetimeFigureOut">
              <a:rPr lang="en-US" smtClean="0"/>
              <a:t>6/4/19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CA716-575F-7942-A6F7-1F573A572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B148FA-8EDC-4748-954D-8E232DA56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1C5D-6C48-E045-A972-18DD8CC84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BD33CC-8329-1145-97A1-60BE45882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A333A-9A8B-2443-8B7D-495FE3C81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FEB6B-C34A-324C-9AE3-6D7E9BC018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1D8B2-43DA-2C4E-8EEF-CAED032FE852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457AF-ED1A-404D-9BDC-286D72991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28F81-4D6A-B344-BF1C-C0B82BCC01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181C5D-6C48-E045-A972-18DD8CC84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343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9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6" name="Oval 9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7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5C9BA9C0-F68E-E249-A89A-F667A347A5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r>
              <a:rPr lang="en-US" dirty="0"/>
              <a:t>Lara Kamal</a:t>
            </a:r>
          </a:p>
        </p:txBody>
      </p:sp>
      <p:sp>
        <p:nvSpPr>
          <p:cNvPr id="30" name="Rectangle 12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28517F-A394-C14A-AA46-3F12FB1C3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 fontScale="90000"/>
          </a:bodyPr>
          <a:lstStyle/>
          <a:p>
            <a:r>
              <a:rPr lang="en-US" sz="4000" b="1" dirty="0">
                <a:solidFill>
                  <a:schemeClr val="bg2"/>
                </a:solidFill>
              </a:rPr>
              <a:t>Using Machine Learning to Find a Subset of Elements that can Determine the Mass of the Blackhole</a:t>
            </a:r>
          </a:p>
        </p:txBody>
      </p:sp>
    </p:spTree>
    <p:extLst>
      <p:ext uri="{BB962C8B-B14F-4D97-AF65-F5344CB8AC3E}">
        <p14:creationId xmlns:p14="http://schemas.microsoft.com/office/powerpoint/2010/main" val="12441654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2040466" y="311161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Feature Selection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96C9BB-034A-CD4A-A251-2D17B77AD946}"/>
              </a:ext>
            </a:extLst>
          </p:cNvPr>
          <p:cNvSpPr txBox="1"/>
          <p:nvPr/>
        </p:nvSpPr>
        <p:spPr>
          <a:xfrm>
            <a:off x="795867" y="1744133"/>
            <a:ext cx="10447866" cy="333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 process used in machine learning to reduce the dimensions of the dataset. It selects a subset of relevant features to be used in model construction. 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The dataset contains 55 different features 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 this effort, I used two types of feature selection methods, Univariate Selection and Recursive Feature Elimination </a:t>
            </a:r>
          </a:p>
          <a:p>
            <a:pPr>
              <a:spcAft>
                <a:spcPts val="600"/>
              </a:spcAft>
            </a:pP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26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2040466" y="347364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Univariate Selection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6A0C3B-FA87-6541-BD48-36DC6FCECADA}"/>
              </a:ext>
            </a:extLst>
          </p:cNvPr>
          <p:cNvSpPr txBox="1"/>
          <p:nvPr/>
        </p:nvSpPr>
        <p:spPr>
          <a:xfrm>
            <a:off x="855132" y="1507760"/>
            <a:ext cx="10481733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Univariate Selection was used along with Random Forest Classifier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The </a:t>
            </a:r>
            <a:r>
              <a:rPr lang="en-US" sz="2800" dirty="0" err="1"/>
              <a:t>scikit</a:t>
            </a:r>
            <a:r>
              <a:rPr lang="en-US" sz="2800" dirty="0"/>
              <a:t>-learn library provides the </a:t>
            </a:r>
            <a:r>
              <a:rPr lang="en-US" sz="2800" dirty="0" err="1"/>
              <a:t>SelectKBest</a:t>
            </a:r>
            <a:r>
              <a:rPr lang="en-US" sz="2800" dirty="0"/>
              <a:t> class, which can be used with a suite of different statistical tests to select a specific number of features.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Chi-squared test to determine the features (such as Si7(6)/Si6, Na6(14)/Na3, </a:t>
            </a:r>
            <a:r>
              <a:rPr lang="en-US" sz="2800" dirty="0" err="1"/>
              <a:t>etc</a:t>
            </a:r>
            <a:r>
              <a:rPr lang="en-US" sz="2800" dirty="0"/>
              <a:t>) that have the strongest relationships with the target (Mass of blackhole).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Ranked the features based on the output of the chi-squared test.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This method does not necessarily give the subset of the different elements, but it ranks them based on their importance.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589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1761067" y="394288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Results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ADEE7C-645B-CB40-B82C-0D50670FAD21}"/>
              </a:ext>
            </a:extLst>
          </p:cNvPr>
          <p:cNvSpPr txBox="1"/>
          <p:nvPr/>
        </p:nvSpPr>
        <p:spPr>
          <a:xfrm>
            <a:off x="1185333" y="1690062"/>
            <a:ext cx="6400801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Scores:</a:t>
            </a:r>
          </a:p>
          <a:p>
            <a:endParaRPr lang="en-US" sz="3600" dirty="0">
              <a:solidFill>
                <a:srgbClr val="FF0000"/>
              </a:solidFill>
            </a:endParaRPr>
          </a:p>
          <a:p>
            <a:r>
              <a:rPr lang="en-US" sz="3200" b="1" dirty="0"/>
              <a:t>Accuracy:  23.0 %</a:t>
            </a:r>
          </a:p>
          <a:p>
            <a:r>
              <a:rPr lang="en-US" sz="2800" dirty="0"/>
              <a:t>Precision:  43.6</a:t>
            </a:r>
          </a:p>
          <a:p>
            <a:r>
              <a:rPr lang="en-US" sz="2800" dirty="0"/>
              <a:t>Recall:  23.0</a:t>
            </a:r>
          </a:p>
          <a:p>
            <a:r>
              <a:rPr lang="en-US" sz="2800" dirty="0"/>
              <a:t>F1 score:  23.0</a:t>
            </a:r>
          </a:p>
          <a:p>
            <a:endParaRPr lang="en-US" sz="2800" dirty="0"/>
          </a:p>
          <a:p>
            <a:r>
              <a:rPr lang="en-US" sz="2800" dirty="0"/>
              <a:t>The model did not perform well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79CBAC-45E7-CE47-81B9-79A74C7AD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267" y="1024303"/>
            <a:ext cx="3098799" cy="56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209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1439333" y="428155"/>
            <a:ext cx="9313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Recursive Feature Elimination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102772-1E7F-8744-8649-9065C6B18267}"/>
              </a:ext>
            </a:extLst>
          </p:cNvPr>
          <p:cNvSpPr txBox="1"/>
          <p:nvPr/>
        </p:nvSpPr>
        <p:spPr>
          <a:xfrm>
            <a:off x="372533" y="1600534"/>
            <a:ext cx="703408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 used logistic regression algorithm, which uses the sigmoid function, to select top K features (I chose 10)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RFE recursively removes the features and builds a model on the features that remain.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It uses model accuracy to identify which features (such as Si7(6)/Si6, Na6(14)/Na3, </a:t>
            </a:r>
            <a:r>
              <a:rPr lang="en-US" sz="2800" dirty="0" err="1"/>
              <a:t>etc</a:t>
            </a:r>
            <a:r>
              <a:rPr lang="en-US" sz="2800" dirty="0"/>
              <a:t>) contribute the most to predicting the target (Mass of blackhole). 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32058E-0BDD-5441-9B53-99E7019D4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614" y="1638468"/>
            <a:ext cx="4785386" cy="358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758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1761067" y="394288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Results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ADEE7C-645B-CB40-B82C-0D50670FAD21}"/>
              </a:ext>
            </a:extLst>
          </p:cNvPr>
          <p:cNvSpPr txBox="1"/>
          <p:nvPr/>
        </p:nvSpPr>
        <p:spPr>
          <a:xfrm>
            <a:off x="1185333" y="1690062"/>
            <a:ext cx="6400801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Scores:</a:t>
            </a:r>
          </a:p>
          <a:p>
            <a:endParaRPr lang="en-US" sz="3600" dirty="0">
              <a:solidFill>
                <a:srgbClr val="FF0000"/>
              </a:solidFill>
            </a:endParaRPr>
          </a:p>
          <a:p>
            <a:r>
              <a:rPr lang="en-US" sz="3200" b="1" dirty="0"/>
              <a:t>Accuracy:  26.3 %</a:t>
            </a:r>
          </a:p>
          <a:p>
            <a:r>
              <a:rPr lang="en-US" sz="2800" dirty="0"/>
              <a:t>Precision:  46.7</a:t>
            </a:r>
          </a:p>
          <a:p>
            <a:r>
              <a:rPr lang="en-US" sz="2800" dirty="0"/>
              <a:t>Recall:  26.3</a:t>
            </a:r>
          </a:p>
          <a:p>
            <a:r>
              <a:rPr lang="en-US" sz="2800" dirty="0"/>
              <a:t>F1 score:  28.0</a:t>
            </a:r>
          </a:p>
          <a:p>
            <a:endParaRPr lang="en-US" sz="2800" dirty="0"/>
          </a:p>
          <a:p>
            <a:r>
              <a:rPr lang="en-US" sz="2800" dirty="0"/>
              <a:t>The model did not perform well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79CBAC-45E7-CE47-81B9-79A74C7AD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267" y="1024303"/>
            <a:ext cx="3098799" cy="56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88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1761067" y="394288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Linear Regression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23B08-A874-C54E-BC7C-7AD82BCF69AD}"/>
              </a:ext>
            </a:extLst>
          </p:cNvPr>
          <p:cNvSpPr txBox="1"/>
          <p:nvPr/>
        </p:nvSpPr>
        <p:spPr>
          <a:xfrm>
            <a:off x="643466" y="1507065"/>
            <a:ext cx="10905067" cy="4796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 regression model between every attribute and the target (Mass of the blackhole)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 second regression model between every attribute and U (ionization parameter)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Divided the mass of the blackhole into three bins:</a:t>
            </a:r>
          </a:p>
          <a:p>
            <a:pPr>
              <a:spcAft>
                <a:spcPts val="600"/>
              </a:spcAft>
            </a:pPr>
            <a:r>
              <a:rPr lang="en-US" sz="2800" dirty="0"/>
              <a:t>       </a:t>
            </a:r>
            <a:r>
              <a:rPr lang="en-US" sz="2800" u="sng" dirty="0">
                <a:solidFill>
                  <a:srgbClr val="FF0000"/>
                </a:solidFill>
              </a:rPr>
              <a:t>Low Mass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= Less than 10000</a:t>
            </a:r>
          </a:p>
          <a:p>
            <a:pPr>
              <a:spcAft>
                <a:spcPts val="600"/>
              </a:spcAft>
            </a:pPr>
            <a:r>
              <a:rPr lang="en-US" sz="2800" dirty="0"/>
              <a:t>       </a:t>
            </a:r>
            <a:r>
              <a:rPr lang="en-US" sz="2800" u="sng" dirty="0">
                <a:solidFill>
                  <a:srgbClr val="FF0000"/>
                </a:solidFill>
              </a:rPr>
              <a:t>Medium Mass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= 10000 - 1000000</a:t>
            </a:r>
          </a:p>
          <a:p>
            <a:pPr>
              <a:spcAft>
                <a:spcPts val="600"/>
              </a:spcAft>
            </a:pPr>
            <a:r>
              <a:rPr lang="en-US" sz="2800" dirty="0"/>
              <a:t>       </a:t>
            </a:r>
            <a:r>
              <a:rPr lang="en-US" sz="2800" u="sng" dirty="0">
                <a:solidFill>
                  <a:srgbClr val="FF0000"/>
                </a:solidFill>
              </a:rPr>
              <a:t>High Mass</a:t>
            </a:r>
            <a:r>
              <a:rPr lang="en-US" sz="2800" dirty="0"/>
              <a:t> = greater than 1000000 </a:t>
            </a:r>
          </a:p>
          <a:p>
            <a:pPr>
              <a:spcAft>
                <a:spcPts val="600"/>
              </a:spcAft>
            </a:pPr>
            <a:endParaRPr lang="en-US" sz="28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baseline="-25000" dirty="0"/>
          </a:p>
        </p:txBody>
      </p:sp>
    </p:spTree>
    <p:extLst>
      <p:ext uri="{BB962C8B-B14F-4D97-AF65-F5344CB8AC3E}">
        <p14:creationId xmlns:p14="http://schemas.microsoft.com/office/powerpoint/2010/main" val="160428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1821028" y="244387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Standardization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23B08-A874-C54E-BC7C-7AD82BCF69AD}"/>
              </a:ext>
            </a:extLst>
          </p:cNvPr>
          <p:cNvSpPr txBox="1"/>
          <p:nvPr/>
        </p:nvSpPr>
        <p:spPr>
          <a:xfrm>
            <a:off x="643466" y="1507065"/>
            <a:ext cx="10905067" cy="2918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Normalized the features to be in range 0 - 1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Normalized the coefficient to be in range 0 – 1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Removed the unusual data 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Used log scale on the mass of the blackhole 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Missing data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baseline="-25000" dirty="0"/>
          </a:p>
        </p:txBody>
      </p:sp>
    </p:spTree>
    <p:extLst>
      <p:ext uri="{BB962C8B-B14F-4D97-AF65-F5344CB8AC3E}">
        <p14:creationId xmlns:p14="http://schemas.microsoft.com/office/powerpoint/2010/main" val="2278660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1761067" y="394288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Regression Scores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23B08-A874-C54E-BC7C-7AD82BCF69AD}"/>
              </a:ext>
            </a:extLst>
          </p:cNvPr>
          <p:cNvSpPr txBox="1"/>
          <p:nvPr/>
        </p:nvSpPr>
        <p:spPr>
          <a:xfrm>
            <a:off x="643466" y="1608663"/>
            <a:ext cx="10905067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600" b="1" dirty="0">
                <a:solidFill>
                  <a:srgbClr val="FF0000"/>
                </a:solidFill>
              </a:rPr>
              <a:t>Score =</a:t>
            </a:r>
            <a:r>
              <a:rPr lang="en-US" sz="3600" b="1" baseline="-25000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|</a:t>
            </a:r>
            <a:r>
              <a:rPr lang="en-US" sz="2800" dirty="0" err="1">
                <a:solidFill>
                  <a:srgbClr val="FF0000"/>
                </a:solidFill>
              </a:rPr>
              <a:t>M</a:t>
            </a:r>
            <a:r>
              <a:rPr lang="en-US" sz="2800" baseline="-25000" dirty="0" err="1">
                <a:solidFill>
                  <a:srgbClr val="FF0000"/>
                </a:solidFill>
              </a:rPr>
              <a:t>slope</a:t>
            </a:r>
            <a:r>
              <a:rPr lang="en-US" sz="2800" dirty="0">
                <a:solidFill>
                  <a:srgbClr val="FF0000"/>
                </a:solidFill>
              </a:rPr>
              <a:t>| +  </a:t>
            </a:r>
            <a:r>
              <a:rPr lang="en-US" sz="2800" dirty="0" err="1">
                <a:solidFill>
                  <a:srgbClr val="FF0000"/>
                </a:solidFill>
              </a:rPr>
              <a:t>M</a:t>
            </a:r>
            <a:r>
              <a:rPr lang="en-US" sz="2800" baseline="-25000" dirty="0" err="1">
                <a:solidFill>
                  <a:srgbClr val="FF0000"/>
                </a:solidFill>
              </a:rPr>
              <a:t>Cod</a:t>
            </a:r>
            <a:r>
              <a:rPr lang="en-US" sz="2800" baseline="-25000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–  |</a:t>
            </a:r>
            <a:r>
              <a:rPr lang="en-US" sz="2800" dirty="0" err="1">
                <a:solidFill>
                  <a:srgbClr val="FF0000"/>
                </a:solidFill>
              </a:rPr>
              <a:t>U</a:t>
            </a:r>
            <a:r>
              <a:rPr lang="en-US" sz="2800" baseline="-25000" dirty="0" err="1">
                <a:solidFill>
                  <a:srgbClr val="FF0000"/>
                </a:solidFill>
              </a:rPr>
              <a:t>slope</a:t>
            </a:r>
            <a:r>
              <a:rPr lang="en-US" sz="2800" dirty="0">
                <a:solidFill>
                  <a:srgbClr val="FF0000"/>
                </a:solidFill>
              </a:rPr>
              <a:t>|</a:t>
            </a:r>
            <a:r>
              <a:rPr lang="en-US" sz="2800" baseline="-25000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–  </a:t>
            </a:r>
            <a:r>
              <a:rPr lang="en-US" sz="2800" dirty="0" err="1">
                <a:solidFill>
                  <a:srgbClr val="FF0000"/>
                </a:solidFill>
              </a:rPr>
              <a:t>U</a:t>
            </a:r>
            <a:r>
              <a:rPr lang="en-US" sz="2800" baseline="-25000" dirty="0" err="1">
                <a:solidFill>
                  <a:srgbClr val="FF0000"/>
                </a:solidFill>
              </a:rPr>
              <a:t>Cod</a:t>
            </a:r>
            <a:endParaRPr lang="en-US" sz="2800" baseline="-25000" dirty="0">
              <a:solidFill>
                <a:srgbClr val="FF0000"/>
              </a:solidFill>
            </a:endParaRPr>
          </a:p>
          <a:p>
            <a:pPr>
              <a:spcAft>
                <a:spcPts val="600"/>
              </a:spcAft>
            </a:pPr>
            <a:endParaRPr lang="en-US" sz="2800" baseline="-25000" dirty="0"/>
          </a:p>
          <a:p>
            <a:pPr>
              <a:spcAft>
                <a:spcPts val="600"/>
              </a:spcAft>
            </a:pPr>
            <a:r>
              <a:rPr lang="en-US" sz="2800" dirty="0" err="1">
                <a:solidFill>
                  <a:srgbClr val="FF0000"/>
                </a:solidFill>
              </a:rPr>
              <a:t>M</a:t>
            </a:r>
            <a:r>
              <a:rPr lang="en-US" sz="2800" baseline="-25000" dirty="0" err="1">
                <a:solidFill>
                  <a:srgbClr val="FF0000"/>
                </a:solidFill>
              </a:rPr>
              <a:t>slope</a:t>
            </a:r>
            <a:r>
              <a:rPr lang="en-US" sz="2800" baseline="-25000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= </a:t>
            </a:r>
            <a:r>
              <a:rPr lang="en-US" sz="2800" dirty="0"/>
              <a:t>Slope of the line for the mass of the blackhole </a:t>
            </a:r>
            <a:endParaRPr lang="en-US" sz="2800" baseline="-25000" dirty="0"/>
          </a:p>
          <a:p>
            <a:pPr>
              <a:spcAft>
                <a:spcPts val="600"/>
              </a:spcAft>
            </a:pPr>
            <a:r>
              <a:rPr lang="en-US" sz="2800" dirty="0" err="1">
                <a:solidFill>
                  <a:srgbClr val="FF0000"/>
                </a:solidFill>
              </a:rPr>
              <a:t>M</a:t>
            </a:r>
            <a:r>
              <a:rPr lang="en-US" sz="2800" baseline="-25000" dirty="0" err="1">
                <a:solidFill>
                  <a:srgbClr val="FF0000"/>
                </a:solidFill>
              </a:rPr>
              <a:t>Cof</a:t>
            </a:r>
            <a:r>
              <a:rPr lang="en-US" sz="2800" baseline="-25000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= </a:t>
            </a:r>
            <a:r>
              <a:rPr lang="en-US" sz="2800" dirty="0"/>
              <a:t>Coefficient of determination for the mass of the blackhole </a:t>
            </a:r>
          </a:p>
          <a:p>
            <a:pPr>
              <a:spcAft>
                <a:spcPts val="600"/>
              </a:spcAft>
            </a:pPr>
            <a:r>
              <a:rPr lang="en-US" sz="2800" dirty="0" err="1">
                <a:solidFill>
                  <a:srgbClr val="FF0000"/>
                </a:solidFill>
              </a:rPr>
              <a:t>U</a:t>
            </a:r>
            <a:r>
              <a:rPr lang="en-US" sz="2800" baseline="-25000" dirty="0" err="1">
                <a:solidFill>
                  <a:srgbClr val="FF0000"/>
                </a:solidFill>
              </a:rPr>
              <a:t>slope</a:t>
            </a:r>
            <a:r>
              <a:rPr lang="en-US" sz="2800" baseline="-25000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= </a:t>
            </a:r>
            <a:r>
              <a:rPr lang="en-US" sz="2800" dirty="0"/>
              <a:t>Slope of the line for the U parameter </a:t>
            </a:r>
            <a:endParaRPr lang="en-US" sz="2800" baseline="-25000" dirty="0"/>
          </a:p>
          <a:p>
            <a:pPr>
              <a:spcAft>
                <a:spcPts val="600"/>
              </a:spcAft>
            </a:pPr>
            <a:r>
              <a:rPr lang="en-US" sz="2800" dirty="0" err="1">
                <a:solidFill>
                  <a:srgbClr val="FF0000"/>
                </a:solidFill>
              </a:rPr>
              <a:t>U</a:t>
            </a:r>
            <a:r>
              <a:rPr lang="en-US" sz="2800" baseline="-25000" dirty="0" err="1">
                <a:solidFill>
                  <a:srgbClr val="FF0000"/>
                </a:solidFill>
              </a:rPr>
              <a:t>Cof</a:t>
            </a:r>
            <a:r>
              <a:rPr lang="en-US" sz="2800" baseline="-25000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= </a:t>
            </a:r>
            <a:r>
              <a:rPr lang="en-US" sz="2800" dirty="0"/>
              <a:t>Coefficient of determination for the mass of the ionization parameter</a:t>
            </a:r>
          </a:p>
          <a:p>
            <a:pPr>
              <a:spcAft>
                <a:spcPts val="600"/>
              </a:spcAft>
            </a:pPr>
            <a:endParaRPr lang="en-US" sz="2800" dirty="0"/>
          </a:p>
          <a:p>
            <a:pPr>
              <a:spcAft>
                <a:spcPts val="600"/>
              </a:spcAft>
            </a:pPr>
            <a:r>
              <a:rPr lang="en-US" sz="2800" dirty="0"/>
              <a:t>The goal is to maximize the score </a:t>
            </a:r>
            <a:endParaRPr lang="en-US" sz="2800" baseline="-250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baseline="-250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baseline="-25000" dirty="0"/>
          </a:p>
        </p:txBody>
      </p:sp>
    </p:spTree>
    <p:extLst>
      <p:ext uri="{BB962C8B-B14F-4D97-AF65-F5344CB8AC3E}">
        <p14:creationId xmlns:p14="http://schemas.microsoft.com/office/powerpoint/2010/main" val="3760434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838200" y="5056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u="sng" dirty="0">
                <a:solidFill>
                  <a:schemeClr val="accent1">
                    <a:lumMod val="75000"/>
                  </a:schemeClr>
                </a:solidFill>
              </a:rPr>
              <a:t>Results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4E01B00-3AD5-0847-B61F-C6E7CACA13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38955"/>
              </p:ext>
            </p:extLst>
          </p:nvPr>
        </p:nvGraphicFramePr>
        <p:xfrm>
          <a:off x="1027870" y="1531158"/>
          <a:ext cx="10136260" cy="4351341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3512996">
                  <a:extLst>
                    <a:ext uri="{9D8B030D-6E8A-4147-A177-3AD203B41FA5}">
                      <a16:colId xmlns:a16="http://schemas.microsoft.com/office/drawing/2014/main" val="107909554"/>
                    </a:ext>
                  </a:extLst>
                </a:gridCol>
                <a:gridCol w="3340398">
                  <a:extLst>
                    <a:ext uri="{9D8B030D-6E8A-4147-A177-3AD203B41FA5}">
                      <a16:colId xmlns:a16="http://schemas.microsoft.com/office/drawing/2014/main" val="928139962"/>
                    </a:ext>
                  </a:extLst>
                </a:gridCol>
                <a:gridCol w="3282866">
                  <a:extLst>
                    <a:ext uri="{9D8B030D-6E8A-4147-A177-3AD203B41FA5}">
                      <a16:colId xmlns:a16="http://schemas.microsoft.com/office/drawing/2014/main" val="3114505924"/>
                    </a:ext>
                  </a:extLst>
                </a:gridCol>
              </a:tblGrid>
              <a:tr h="30105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Low Mass AGNs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Medium Mass AGNs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High Mass AGNs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extLst>
                  <a:ext uri="{0D108BD9-81ED-4DB2-BD59-A6C34878D82A}">
                    <a16:rowId xmlns:a16="http://schemas.microsoft.com/office/drawing/2014/main" val="84029700"/>
                  </a:ext>
                </a:extLst>
              </a:tr>
              <a:tr h="2700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>
                          <a:effectLst/>
                        </a:rPr>
                        <a:t>['Na6(8)/Na4', 0.4]</a:t>
                      </a:r>
                      <a:endParaRPr lang="en-US" sz="15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['Fe13/Fe6(1.01)', 0.38]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['Al9/Al6(3)', 0.0]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extLst>
                  <a:ext uri="{0D108BD9-81ED-4DB2-BD59-A6C34878D82A}">
                    <a16:rowId xmlns:a16="http://schemas.microsoft.com/office/drawing/2014/main" val="2473645692"/>
                  </a:ext>
                </a:extLst>
              </a:tr>
              <a:tr h="2700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>
                          <a:effectLst/>
                        </a:rPr>
                        <a:t>['Si10/Si9', 0.08]</a:t>
                      </a:r>
                      <a:endParaRPr lang="en-US" sz="15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['Si9/Si6', 0.08]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['Si11/Si10', 0.0]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extLst>
                  <a:ext uri="{0D108BD9-81ED-4DB2-BD59-A6C34878D82A}">
                    <a16:rowId xmlns:a16="http://schemas.microsoft.com/office/drawing/2014/main" val="213919238"/>
                  </a:ext>
                </a:extLst>
              </a:tr>
              <a:tr h="2700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>
                          <a:effectLst/>
                        </a:rPr>
                        <a:t>['Na6(8)/Na4(6)', 0.01]</a:t>
                      </a:r>
                      <a:endParaRPr lang="en-US" sz="15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['Si11/Si10', 0.0]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['Si11/Si6', 0.0]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extLst>
                  <a:ext uri="{0D108BD9-81ED-4DB2-BD59-A6C34878D82A}">
                    <a16:rowId xmlns:a16="http://schemas.microsoft.com/office/drawing/2014/main" val="3363891307"/>
                  </a:ext>
                </a:extLst>
              </a:tr>
              <a:tr h="2700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>
                          <a:effectLst/>
                        </a:rPr>
                        <a:t>['Si11/Si10', 0.01]</a:t>
                      </a:r>
                      <a:endParaRPr lang="en-US" sz="15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['Si11/Si6', 0.0]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['Si10/Si9', 0.0]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extLst>
                  <a:ext uri="{0D108BD9-81ED-4DB2-BD59-A6C34878D82A}">
                    <a16:rowId xmlns:a16="http://schemas.microsoft.com/office/drawing/2014/main" val="992954670"/>
                  </a:ext>
                </a:extLst>
              </a:tr>
              <a:tr h="2700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>
                          <a:effectLst/>
                        </a:rPr>
                        <a:t>['Si9/Si6', 0.01]</a:t>
                      </a:r>
                      <a:endParaRPr lang="en-US" sz="15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['Si10/Si7(2)', -0.04]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['Si10/Si7(6)', 0.0]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extLst>
                  <a:ext uri="{0D108BD9-81ED-4DB2-BD59-A6C34878D82A}">
                    <a16:rowId xmlns:a16="http://schemas.microsoft.com/office/drawing/2014/main" val="2038483677"/>
                  </a:ext>
                </a:extLst>
              </a:tr>
              <a:tr h="2700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>
                          <a:effectLst/>
                        </a:rPr>
                        <a:t>['Si7(6)/Si6', 0.01]</a:t>
                      </a:r>
                      <a:endParaRPr lang="en-US" sz="15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['Si10/Si6', -0.04]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['Si10/Si7(2)', 0.0]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extLst>
                  <a:ext uri="{0D108BD9-81ED-4DB2-BD59-A6C34878D82A}">
                    <a16:rowId xmlns:a16="http://schemas.microsoft.com/office/drawing/2014/main" val="1894650920"/>
                  </a:ext>
                </a:extLst>
              </a:tr>
              <a:tr h="2700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>
                          <a:effectLst/>
                        </a:rPr>
                        <a:t>['Al8(5)/Al6(9)', -0.01]</a:t>
                      </a:r>
                      <a:endParaRPr lang="en-US" sz="15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['Si10/Si7(6)', -0.05]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['Si10/Si6', -0.0]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extLst>
                  <a:ext uri="{0D108BD9-81ED-4DB2-BD59-A6C34878D82A}">
                    <a16:rowId xmlns:a16="http://schemas.microsoft.com/office/drawing/2014/main" val="2401441203"/>
                  </a:ext>
                </a:extLst>
              </a:tr>
              <a:tr h="2700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>
                          <a:effectLst/>
                        </a:rPr>
                        <a:t>['Al9/Al8(5)', -0.04]</a:t>
                      </a:r>
                      <a:endParaRPr lang="en-US" sz="15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['Si10/Si9', -0.07]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['Si9/Si6', -0.01]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extLst>
                  <a:ext uri="{0D108BD9-81ED-4DB2-BD59-A6C34878D82A}">
                    <a16:rowId xmlns:a16="http://schemas.microsoft.com/office/drawing/2014/main" val="4166121577"/>
                  </a:ext>
                </a:extLst>
              </a:tr>
              <a:tr h="2700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>
                          <a:effectLst/>
                        </a:rPr>
                        <a:t>['Mg7(9)/Mg5(5)', -0.04]</a:t>
                      </a:r>
                      <a:endParaRPr lang="en-US" sz="15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['Al9/Al6(9)', -0.1]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['Fe13/Fe6(1.01)', -0.01]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extLst>
                  <a:ext uri="{0D108BD9-81ED-4DB2-BD59-A6C34878D82A}">
                    <a16:rowId xmlns:a16="http://schemas.microsoft.com/office/drawing/2014/main" val="3649711387"/>
                  </a:ext>
                </a:extLst>
              </a:tr>
              <a:tr h="2700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>
                          <a:effectLst/>
                        </a:rPr>
                        <a:t>['Na6(14)/Na4(9)', -0.04]</a:t>
                      </a:r>
                      <a:endParaRPr lang="en-US" sz="15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['Al9/Al6(3)', -0.1]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['Si7(6)/Si6', -0.02]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extLst>
                  <a:ext uri="{0D108BD9-81ED-4DB2-BD59-A6C34878D82A}">
                    <a16:rowId xmlns:a16="http://schemas.microsoft.com/office/drawing/2014/main" val="1212921198"/>
                  </a:ext>
                </a:extLst>
              </a:tr>
              <a:tr h="2700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>
                          <a:effectLst/>
                        </a:rPr>
                        <a:t>['Mg7(9)/Mg5(13)', -0.05]</a:t>
                      </a:r>
                      <a:endParaRPr lang="en-US" sz="15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['Si9/Si7(2)', -0.1]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['Al8(5)/Al6(9)', -0.04]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extLst>
                  <a:ext uri="{0D108BD9-81ED-4DB2-BD59-A6C34878D82A}">
                    <a16:rowId xmlns:a16="http://schemas.microsoft.com/office/drawing/2014/main" val="984982612"/>
                  </a:ext>
                </a:extLst>
              </a:tr>
              <a:tr h="2700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>
                          <a:effectLst/>
                        </a:rPr>
                        <a:t>['Si10/Si7(6)', -0.06]</a:t>
                      </a:r>
                      <a:endParaRPr lang="en-US" sz="15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['Si9/Si7(6)', -0.12]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['Si9/Si7(2)', -0.05]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extLst>
                  <a:ext uri="{0D108BD9-81ED-4DB2-BD59-A6C34878D82A}">
                    <a16:rowId xmlns:a16="http://schemas.microsoft.com/office/drawing/2014/main" val="4230331175"/>
                  </a:ext>
                </a:extLst>
              </a:tr>
              <a:tr h="2700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>
                          <a:effectLst/>
                        </a:rPr>
                        <a:t>['Si9/Si7(2)', -0.06]</a:t>
                      </a:r>
                      <a:endParaRPr lang="en-US" sz="15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['Al9/Al5', -0.13]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['Al8(3)/Al6(9)', -0.08]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extLst>
                  <a:ext uri="{0D108BD9-81ED-4DB2-BD59-A6C34878D82A}">
                    <a16:rowId xmlns:a16="http://schemas.microsoft.com/office/drawing/2014/main" val="4039809689"/>
                  </a:ext>
                </a:extLst>
              </a:tr>
              <a:tr h="2700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>
                          <a:effectLst/>
                        </a:rPr>
                        <a:t>['Fe13/Fe6(1.01)', -0.08]</a:t>
                      </a:r>
                      <a:endParaRPr lang="en-US" sz="15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['Al8(3)/Al6(3)', -0.23]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['Na6(8)/Na4', -0.08]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extLst>
                  <a:ext uri="{0D108BD9-81ED-4DB2-BD59-A6C34878D82A}">
                    <a16:rowId xmlns:a16="http://schemas.microsoft.com/office/drawing/2014/main" val="211468190"/>
                  </a:ext>
                </a:extLst>
              </a:tr>
              <a:tr h="2700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>
                          <a:effectLst/>
                        </a:rPr>
                        <a:t>['Mg7(9)/Mg4', -0.1]</a:t>
                      </a:r>
                      <a:endParaRPr lang="en-US" sz="15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['Al8(5)/Al6(9)', -0.23]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['Al8(5)/Al5', -0.09]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extLst>
                  <a:ext uri="{0D108BD9-81ED-4DB2-BD59-A6C34878D82A}">
                    <a16:rowId xmlns:a16="http://schemas.microsoft.com/office/drawing/2014/main" val="2928758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3513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2027082" y="0"/>
            <a:ext cx="8111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u="sng" dirty="0">
                <a:solidFill>
                  <a:schemeClr val="accent1">
                    <a:lumMod val="75000"/>
                  </a:schemeClr>
                </a:solidFill>
              </a:rPr>
              <a:t>Low Mass Plots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F88BBB-5247-8C4E-BA3B-8B80C7CCF3E3}"/>
              </a:ext>
            </a:extLst>
          </p:cNvPr>
          <p:cNvSpPr txBox="1"/>
          <p:nvPr/>
        </p:nvSpPr>
        <p:spPr>
          <a:xfrm>
            <a:off x="9032224" y="1640846"/>
            <a:ext cx="122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Score = 0.4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417A47-E78E-114F-9793-DFABB56A88C7}"/>
              </a:ext>
            </a:extLst>
          </p:cNvPr>
          <p:cNvSpPr txBox="1"/>
          <p:nvPr/>
        </p:nvSpPr>
        <p:spPr>
          <a:xfrm>
            <a:off x="9032223" y="3396734"/>
            <a:ext cx="13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Score = 0.08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89FD1D-DB0D-F24D-91FA-18C91B64418F}"/>
              </a:ext>
            </a:extLst>
          </p:cNvPr>
          <p:cNvSpPr txBox="1"/>
          <p:nvPr/>
        </p:nvSpPr>
        <p:spPr>
          <a:xfrm>
            <a:off x="9032222" y="5436202"/>
            <a:ext cx="14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Score = -1.06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AB971B0-6F04-234D-B5F9-C6DD2CB3C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91" y="702121"/>
            <a:ext cx="3081927" cy="205461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6854B18-B0CA-4648-BE89-2C2BF48AC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502" y="733118"/>
            <a:ext cx="2956729" cy="197115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6461925-8C12-094F-A5C3-780C9E363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59" y="2648252"/>
            <a:ext cx="3081927" cy="205461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2A0E302-AEDE-B64B-B3B4-5ACF85588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485" y="2663751"/>
            <a:ext cx="3081928" cy="205461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A0D80C7-07AE-9D40-A61B-4E0BA2416A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4981" y="4684970"/>
            <a:ext cx="3238113" cy="215874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A366BC4-4DAA-BA4F-8F82-83D43A0787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486" y="4667884"/>
            <a:ext cx="3238114" cy="215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61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2016882" y="272434"/>
            <a:ext cx="9633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Difficulty of Detecting IMBH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A40FF8-68D7-D54C-BE47-7FA12CF62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565096"/>
            <a:ext cx="5448300" cy="3005872"/>
          </a:xfrm>
          <a:ln w="38100">
            <a:solidFill>
              <a:srgbClr val="0070C0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Optical:</a:t>
            </a:r>
          </a:p>
          <a:p>
            <a:pPr lvl="1"/>
            <a:r>
              <a:rPr lang="en-US" dirty="0"/>
              <a:t>Dust obscuration</a:t>
            </a:r>
          </a:p>
          <a:p>
            <a:pPr lvl="1"/>
            <a:r>
              <a:rPr lang="en-US" dirty="0"/>
              <a:t>BPT diagnostics not tested in IMBH regime</a:t>
            </a:r>
          </a:p>
          <a:p>
            <a:pPr lvl="1"/>
            <a:r>
              <a:rPr lang="en-US" dirty="0"/>
              <a:t>Broad lines associated with supernova activity</a:t>
            </a:r>
          </a:p>
          <a:p>
            <a:pPr lvl="1"/>
            <a:r>
              <a:rPr lang="en-US" dirty="0"/>
              <a:t>Low Metallicity</a:t>
            </a:r>
          </a:p>
          <a:p>
            <a:pPr lvl="1"/>
            <a:r>
              <a:rPr lang="en-US" dirty="0"/>
              <a:t>Active SF</a:t>
            </a:r>
          </a:p>
          <a:p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EDF976-E771-FD43-B8BD-54EEFD6679B5}"/>
              </a:ext>
            </a:extLst>
          </p:cNvPr>
          <p:cNvSpPr/>
          <p:nvPr/>
        </p:nvSpPr>
        <p:spPr>
          <a:xfrm>
            <a:off x="171450" y="4940300"/>
            <a:ext cx="5454650" cy="156966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X-ray: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Compton thick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Ambiguity of source </a:t>
            </a:r>
            <a:r>
              <a:rPr lang="mr-IN" sz="2400" dirty="0"/>
              <a:t>–</a:t>
            </a:r>
            <a:r>
              <a:rPr lang="en-US" sz="2400" dirty="0"/>
              <a:t> XRBs, stellar populations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549D42A-2E4F-B746-B295-9386E5D5FDCB}"/>
              </a:ext>
            </a:extLst>
          </p:cNvPr>
          <p:cNvSpPr txBox="1">
            <a:spLocks/>
          </p:cNvSpPr>
          <p:nvPr/>
        </p:nvSpPr>
        <p:spPr>
          <a:xfrm>
            <a:off x="5981700" y="1565096"/>
            <a:ext cx="5981700" cy="2378075"/>
          </a:xfrm>
          <a:prstGeom prst="rect">
            <a:avLst/>
          </a:prstGeom>
          <a:ln w="38100">
            <a:solidFill>
              <a:srgbClr val="FFC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Radio:</a:t>
            </a:r>
          </a:p>
          <a:p>
            <a:pPr lvl="1"/>
            <a:r>
              <a:rPr lang="en-US" dirty="0"/>
              <a:t>Indistinguishable from compact nuclear </a:t>
            </a:r>
            <a:r>
              <a:rPr lang="en-US" dirty="0" err="1"/>
              <a:t>starbust</a:t>
            </a:r>
            <a:endParaRPr lang="en-US" dirty="0"/>
          </a:p>
          <a:p>
            <a:pPr lvl="1"/>
            <a:r>
              <a:rPr lang="en-US" dirty="0"/>
              <a:t>Noise from supernovae remnants, stars, gas/dust emission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A0810F-6684-8043-8C6C-B95E678D9D7E}"/>
              </a:ext>
            </a:extLst>
          </p:cNvPr>
          <p:cNvSpPr/>
          <p:nvPr/>
        </p:nvSpPr>
        <p:spPr>
          <a:xfrm>
            <a:off x="5981700" y="4570968"/>
            <a:ext cx="5981700" cy="1938992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Infrared: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Fails in galaxies where stellar luminosity overpowers AGN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Young starbursts can mimic AGN mid-IR colors</a:t>
            </a:r>
          </a:p>
        </p:txBody>
      </p:sp>
    </p:spTree>
    <p:extLst>
      <p:ext uri="{BB962C8B-B14F-4D97-AF65-F5344CB8AC3E}">
        <p14:creationId xmlns:p14="http://schemas.microsoft.com/office/powerpoint/2010/main" val="2520200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2395911" y="-2941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Intermediate Mass Plots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F88BBB-5247-8C4E-BA3B-8B80C7CCF3E3}"/>
              </a:ext>
            </a:extLst>
          </p:cNvPr>
          <p:cNvSpPr txBox="1"/>
          <p:nvPr/>
        </p:nvSpPr>
        <p:spPr>
          <a:xfrm>
            <a:off x="9011748" y="1857771"/>
            <a:ext cx="1330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Score = 0.38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F2A9982-F3AA-0E42-A974-827E2B396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707" y="806084"/>
            <a:ext cx="2862806" cy="19085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6E58325-80CB-644E-818B-4538EA178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806086"/>
            <a:ext cx="2991395" cy="19942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BF5ED2-565E-A047-985F-8EC46035C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3168" y="2690808"/>
            <a:ext cx="3026209" cy="201747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DD56569-08C2-3942-805E-16E0EE0D9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498" y="2714621"/>
            <a:ext cx="3100384" cy="206692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C1079DA-6FDC-A24E-9767-CD60524A6BA8}"/>
              </a:ext>
            </a:extLst>
          </p:cNvPr>
          <p:cNvSpPr txBox="1"/>
          <p:nvPr/>
        </p:nvSpPr>
        <p:spPr>
          <a:xfrm>
            <a:off x="9011747" y="3672956"/>
            <a:ext cx="1330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Score = 0.08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44F5A20-E165-4D42-9946-408C28AC37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5061" y="4686914"/>
            <a:ext cx="3185174" cy="21234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F66BE37-5F20-CF40-B3BA-887134E8CE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951" y="4694596"/>
            <a:ext cx="3214688" cy="214312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F727B51-0196-6146-B01D-388849E0906A}"/>
              </a:ext>
            </a:extLst>
          </p:cNvPr>
          <p:cNvSpPr txBox="1"/>
          <p:nvPr/>
        </p:nvSpPr>
        <p:spPr>
          <a:xfrm>
            <a:off x="9011746" y="5484447"/>
            <a:ext cx="140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Score = -0.89</a:t>
            </a:r>
          </a:p>
        </p:txBody>
      </p:sp>
    </p:spTree>
    <p:extLst>
      <p:ext uri="{BB962C8B-B14F-4D97-AF65-F5344CB8AC3E}">
        <p14:creationId xmlns:p14="http://schemas.microsoft.com/office/powerpoint/2010/main" val="3389490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2040466" y="409932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D313AD-C1D9-E04F-A3EC-A90443FC53E0}"/>
              </a:ext>
            </a:extLst>
          </p:cNvPr>
          <p:cNvSpPr txBox="1"/>
          <p:nvPr/>
        </p:nvSpPr>
        <p:spPr>
          <a:xfrm>
            <a:off x="3763925" y="5862946"/>
            <a:ext cx="5805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Mostly useful for low mass AGNs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219185-0FAA-B242-A26B-C0743764D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6" y="1857374"/>
            <a:ext cx="3743403" cy="24720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7D4BE8-D13C-3745-BF6B-A298CD463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763" y="1792869"/>
            <a:ext cx="3874336" cy="2558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DAF879-0E36-3B4C-AC81-26A2629C9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1373" y="1770907"/>
            <a:ext cx="3874339" cy="255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71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1930398" y="428154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Neural Network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E2028E-5EB0-E546-B9A8-D301066088D6}"/>
              </a:ext>
            </a:extLst>
          </p:cNvPr>
          <p:cNvSpPr txBox="1"/>
          <p:nvPr/>
        </p:nvSpPr>
        <p:spPr>
          <a:xfrm>
            <a:off x="1122244" y="5675010"/>
            <a:ext cx="765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	51 nodes(</a:t>
            </a:r>
            <a:r>
              <a:rPr lang="en-US" sz="2400" dirty="0" err="1"/>
              <a:t>relu</a:t>
            </a:r>
            <a:r>
              <a:rPr lang="en-US" sz="2400" dirty="0"/>
              <a:t>) 	15 nodes(tanh)  	1 node		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EFD0AF-6E42-4440-8F3A-9A7A98149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1" y="1396841"/>
            <a:ext cx="7525000" cy="423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74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1930398" y="428154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Activation Functions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DFD582-C500-844C-AB82-3B5A19F6A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680" y="1517650"/>
            <a:ext cx="8999322" cy="451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170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1930398" y="428154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Building the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86699E-168B-3049-B413-F806B2FE0230}"/>
              </a:ext>
            </a:extLst>
          </p:cNvPr>
          <p:cNvSpPr txBox="1"/>
          <p:nvPr/>
        </p:nvSpPr>
        <p:spPr>
          <a:xfrm>
            <a:off x="1313710" y="1658679"/>
            <a:ext cx="811106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Normalization: z-score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Between: -1 to 1</a:t>
            </a:r>
          </a:p>
          <a:p>
            <a:pPr lvl="1"/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Data cleaning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Missing data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Keras</a:t>
            </a:r>
            <a:r>
              <a:rPr lang="en-US" sz="3200" dirty="0"/>
              <a:t> Regressor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Iterations = 15000 to update the weight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317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1930398" y="428154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86699E-168B-3049-B413-F806B2FE0230}"/>
              </a:ext>
            </a:extLst>
          </p:cNvPr>
          <p:cNvSpPr txBox="1"/>
          <p:nvPr/>
        </p:nvSpPr>
        <p:spPr>
          <a:xfrm>
            <a:off x="1327886" y="1351484"/>
            <a:ext cx="8933716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Scores:</a:t>
            </a:r>
            <a:endParaRPr lang="en-US" sz="3200" dirty="0"/>
          </a:p>
          <a:p>
            <a:r>
              <a:rPr lang="en-US" sz="3200" dirty="0"/>
              <a:t>Mean Square Error = 0.84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Less than an order of magnitude </a:t>
            </a:r>
          </a:p>
          <a:p>
            <a:endParaRPr lang="en-US" sz="3200" dirty="0"/>
          </a:p>
          <a:p>
            <a:r>
              <a:rPr lang="en-US" sz="3200" dirty="0"/>
              <a:t> 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3CF030-7068-F74E-ACE6-AF7939563444}"/>
              </a:ext>
            </a:extLst>
          </p:cNvPr>
          <p:cNvSpPr txBox="1"/>
          <p:nvPr/>
        </p:nvSpPr>
        <p:spPr>
          <a:xfrm>
            <a:off x="1327886" y="3428975"/>
            <a:ext cx="51036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How to Improve?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More Data (next week)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More parameter tuning </a:t>
            </a:r>
          </a:p>
        </p:txBody>
      </p:sp>
    </p:spTree>
    <p:extLst>
      <p:ext uri="{BB962C8B-B14F-4D97-AF65-F5344CB8AC3E}">
        <p14:creationId xmlns:p14="http://schemas.microsoft.com/office/powerpoint/2010/main" val="4176638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1930398" y="428154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Conclusion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CE1AAA-01C7-5E41-8A05-44C798F702B6}"/>
              </a:ext>
            </a:extLst>
          </p:cNvPr>
          <p:cNvSpPr txBox="1"/>
          <p:nvPr/>
        </p:nvSpPr>
        <p:spPr>
          <a:xfrm>
            <a:off x="1327886" y="1720816"/>
            <a:ext cx="937219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Classification with feature selection: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Simple to create and tune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Low accuracy 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Linear Regression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Complicated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/>
              <a:t>Mostly </a:t>
            </a:r>
            <a:r>
              <a:rPr lang="en-US" sz="2400" dirty="0"/>
              <a:t>works on low mass AGNs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Neural Network with </a:t>
            </a:r>
            <a:r>
              <a:rPr lang="en-US" sz="3200" b="1" dirty="0" err="1">
                <a:solidFill>
                  <a:srgbClr val="FF0000"/>
                </a:solidFill>
              </a:rPr>
              <a:t>Keras</a:t>
            </a:r>
            <a:r>
              <a:rPr lang="en-US" sz="3200" b="1" dirty="0">
                <a:solidFill>
                  <a:srgbClr val="FF0000"/>
                </a:solidFill>
              </a:rPr>
              <a:t> Regressor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Time intensive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Requires large dataset 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Accurately predicts the low, medium, and high blackhole masses within less than an order of magnitude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487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4139597" y="348324"/>
            <a:ext cx="5042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Accretion Disk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B40726-CFB9-634D-8CD2-E3C507CB4637}"/>
              </a:ext>
            </a:extLst>
          </p:cNvPr>
          <p:cNvSpPr txBox="1"/>
          <p:nvPr/>
        </p:nvSpPr>
        <p:spPr>
          <a:xfrm>
            <a:off x="694267" y="1710267"/>
            <a:ext cx="1097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966F79A8-F039-1648-B218-89FA1C437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3" y="1404256"/>
            <a:ext cx="6301059" cy="48690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496FC9-2EC1-7841-A6A7-4FF544AD5665}"/>
              </a:ext>
            </a:extLst>
          </p:cNvPr>
          <p:cNvSpPr txBox="1"/>
          <p:nvPr/>
        </p:nvSpPr>
        <p:spPr>
          <a:xfrm>
            <a:off x="7662422" y="2234464"/>
            <a:ext cx="3634441" cy="156966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Accretion disk temperature, and peak wavelength emission, depend on black hole mass!</a:t>
            </a:r>
          </a:p>
        </p:txBody>
      </p:sp>
    </p:spTree>
    <p:extLst>
      <p:ext uri="{BB962C8B-B14F-4D97-AF65-F5344CB8AC3E}">
        <p14:creationId xmlns:p14="http://schemas.microsoft.com/office/powerpoint/2010/main" val="2009756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3489258" y="332315"/>
            <a:ext cx="5682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Simulated Spectra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B40726-CFB9-634D-8CD2-E3C507CB4637}"/>
              </a:ext>
            </a:extLst>
          </p:cNvPr>
          <p:cNvSpPr txBox="1"/>
          <p:nvPr/>
        </p:nvSpPr>
        <p:spPr>
          <a:xfrm>
            <a:off x="694267" y="1710267"/>
            <a:ext cx="1097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D670F0EC-6EFF-8B4F-B065-0A8087BE1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29" y="1269092"/>
            <a:ext cx="7143718" cy="552014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5977DC-EF75-7640-BD04-A015C029AD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0" r="8109"/>
          <a:stretch/>
        </p:blipFill>
        <p:spPr>
          <a:xfrm>
            <a:off x="6330683" y="1262933"/>
            <a:ext cx="5682850" cy="552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378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2980269" y="313407"/>
            <a:ext cx="6702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Diagnostic Line Ratios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B40726-CFB9-634D-8CD2-E3C507CB4637}"/>
              </a:ext>
            </a:extLst>
          </p:cNvPr>
          <p:cNvSpPr txBox="1"/>
          <p:nvPr/>
        </p:nvSpPr>
        <p:spPr>
          <a:xfrm>
            <a:off x="609600" y="1400024"/>
            <a:ext cx="1097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CC5F72F9-0A0D-0F4F-8F51-AE6D181A9E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75" r="5378"/>
          <a:stretch/>
        </p:blipFill>
        <p:spPr>
          <a:xfrm>
            <a:off x="286264" y="1738210"/>
            <a:ext cx="5761403" cy="41415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A72DC9-DEA5-8A4F-A99A-74E31A0F931E}"/>
              </a:ext>
            </a:extLst>
          </p:cNvPr>
          <p:cNvSpPr txBox="1"/>
          <p:nvPr/>
        </p:nvSpPr>
        <p:spPr>
          <a:xfrm>
            <a:off x="609600" y="6008223"/>
            <a:ext cx="5488426" cy="46166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High ratios uniquely identify low mass BHs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C17FBB03-536E-904E-B2DB-19B92F5FEB93}"/>
              </a:ext>
            </a:extLst>
          </p:cNvPr>
          <p:cNvSpPr/>
          <p:nvPr/>
        </p:nvSpPr>
        <p:spPr>
          <a:xfrm rot="5400000">
            <a:off x="1716209" y="4884365"/>
            <a:ext cx="444500" cy="1674795"/>
          </a:xfrm>
          <a:prstGeom prst="rightBrace">
            <a:avLst>
              <a:gd name="adj1" fmla="val 8333"/>
              <a:gd name="adj2" fmla="val 45320"/>
            </a:avLst>
          </a:prstGeom>
          <a:ln w="381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EE0B3B-21AD-0A42-8C09-D077C10179C5}"/>
              </a:ext>
            </a:extLst>
          </p:cNvPr>
          <p:cNvSpPr txBox="1"/>
          <p:nvPr/>
        </p:nvSpPr>
        <p:spPr>
          <a:xfrm>
            <a:off x="1101062" y="1331552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</a:t>
            </a:r>
            <a:r>
              <a:rPr lang="en-US" sz="3200" baseline="-25000" dirty="0"/>
              <a:t>BH</a:t>
            </a:r>
            <a:r>
              <a:rPr lang="en-US" sz="3200" dirty="0"/>
              <a:t> &lt; 10</a:t>
            </a:r>
            <a:r>
              <a:rPr lang="en-US" sz="3200" baseline="30000" dirty="0"/>
              <a:t>4</a:t>
            </a:r>
            <a:r>
              <a:rPr lang="en-US" sz="3200" dirty="0"/>
              <a:t> M</a:t>
            </a:r>
            <a:r>
              <a:rPr lang="en-US" sz="3200" baseline="-25000" dirty="0"/>
              <a:t>☉</a:t>
            </a:r>
            <a:endParaRPr lang="en-US" sz="3200" dirty="0"/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ED72475A-7EB5-FA4B-AE89-391B3B53BC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3" r="5247"/>
          <a:stretch/>
        </p:blipFill>
        <p:spPr>
          <a:xfrm>
            <a:off x="6369945" y="1908450"/>
            <a:ext cx="5761402" cy="408099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FE4477-14C9-924F-85B8-AD7B8292F8A9}"/>
              </a:ext>
            </a:extLst>
          </p:cNvPr>
          <p:cNvCxnSpPr/>
          <p:nvPr/>
        </p:nvCxnSpPr>
        <p:spPr>
          <a:xfrm flipH="1">
            <a:off x="8686735" y="1790925"/>
            <a:ext cx="838200" cy="1054100"/>
          </a:xfrm>
          <a:prstGeom prst="straightConnector1">
            <a:avLst/>
          </a:prstGeom>
          <a:ln w="57150">
            <a:solidFill>
              <a:srgbClr val="FF85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B79B444-17BA-D345-98BF-C412B4C73737}"/>
              </a:ext>
            </a:extLst>
          </p:cNvPr>
          <p:cNvSpPr txBox="1"/>
          <p:nvPr/>
        </p:nvSpPr>
        <p:spPr>
          <a:xfrm>
            <a:off x="5742990" y="1335628"/>
            <a:ext cx="6449010" cy="46166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High ratios uniquely identify mid-range BH masses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A91434-62F0-2542-8F87-6832E661493B}"/>
              </a:ext>
            </a:extLst>
          </p:cNvPr>
          <p:cNvSpPr txBox="1"/>
          <p:nvPr/>
        </p:nvSpPr>
        <p:spPr>
          <a:xfrm>
            <a:off x="7643813" y="6145077"/>
            <a:ext cx="4224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10</a:t>
            </a:r>
            <a:r>
              <a:rPr lang="en-US" sz="3200" baseline="30000" dirty="0"/>
              <a:t>4</a:t>
            </a:r>
            <a:r>
              <a:rPr lang="en-US" sz="3200" dirty="0"/>
              <a:t> M</a:t>
            </a:r>
            <a:r>
              <a:rPr lang="en-US" sz="3200" baseline="-25000" dirty="0"/>
              <a:t>☉</a:t>
            </a:r>
            <a:r>
              <a:rPr lang="en-US" sz="3200" dirty="0"/>
              <a:t> &lt; M</a:t>
            </a:r>
            <a:r>
              <a:rPr lang="en-US" sz="3200" baseline="-25000" dirty="0"/>
              <a:t>BH</a:t>
            </a:r>
            <a:r>
              <a:rPr lang="en-US" sz="3200" dirty="0"/>
              <a:t> &lt; 10</a:t>
            </a:r>
            <a:r>
              <a:rPr lang="en-US" sz="3200" baseline="30000" dirty="0"/>
              <a:t>6</a:t>
            </a:r>
            <a:r>
              <a:rPr lang="en-US" sz="3200" dirty="0"/>
              <a:t> M</a:t>
            </a:r>
            <a:r>
              <a:rPr lang="en-US" sz="3200" baseline="-25000" dirty="0"/>
              <a:t>☉</a:t>
            </a:r>
            <a:endParaRPr lang="en-US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C43176-C86B-424A-8543-D35D851A6B7F}"/>
              </a:ext>
            </a:extLst>
          </p:cNvPr>
          <p:cNvSpPr txBox="1"/>
          <p:nvPr/>
        </p:nvSpPr>
        <p:spPr>
          <a:xfrm>
            <a:off x="609600" y="6488668"/>
            <a:ext cx="1701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Cann</a:t>
            </a:r>
            <a:r>
              <a:rPr lang="en-US" dirty="0"/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4196259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4074226" y="391961"/>
            <a:ext cx="43564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Cloudy Model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FC85ECD-F314-6D49-B456-1AA0B0C53E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075669"/>
              </p:ext>
            </p:extLst>
          </p:nvPr>
        </p:nvGraphicFramePr>
        <p:xfrm>
          <a:off x="1297709" y="2012084"/>
          <a:ext cx="2498436" cy="3901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8436">
                  <a:extLst>
                    <a:ext uri="{9D8B030D-6E8A-4147-A177-3AD203B41FA5}">
                      <a16:colId xmlns:a16="http://schemas.microsoft.com/office/drawing/2014/main" val="2539660835"/>
                    </a:ext>
                  </a:extLst>
                </a:gridCol>
              </a:tblGrid>
              <a:tr h="66443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Input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003726"/>
                  </a:ext>
                </a:extLst>
              </a:tr>
              <a:tr h="1133478">
                <a:tc>
                  <a:txBody>
                    <a:bodyPr/>
                    <a:lstStyle/>
                    <a:p>
                      <a:r>
                        <a:rPr lang="en-US" sz="2000" b="1" dirty="0"/>
                        <a:t>Mass:</a:t>
                      </a:r>
                    </a:p>
                    <a:p>
                      <a:r>
                        <a:rPr lang="en-US" dirty="0"/>
                        <a:t>Mass of the blackhole</a:t>
                      </a:r>
                    </a:p>
                    <a:p>
                      <a:r>
                        <a:rPr lang="en-US" sz="1800" dirty="0"/>
                        <a:t>100 – 10</a:t>
                      </a:r>
                      <a:r>
                        <a:rPr lang="en-US" sz="1800" baseline="30000" dirty="0"/>
                        <a:t>8.5</a:t>
                      </a:r>
                      <a:r>
                        <a:rPr lang="en-US" sz="1800" dirty="0"/>
                        <a:t> M</a:t>
                      </a:r>
                      <a:r>
                        <a:rPr lang="en-US" sz="1800" baseline="-25000" dirty="0"/>
                        <a:t>☉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267010"/>
                  </a:ext>
                </a:extLst>
              </a:tr>
              <a:tr h="452846">
                <a:tc>
                  <a:txBody>
                    <a:bodyPr/>
                    <a:lstStyle/>
                    <a:p>
                      <a:r>
                        <a:rPr lang="en-US" b="1" dirty="0"/>
                        <a:t>U: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Ionization parameter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1800" kern="1200" baseline="3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-4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– 10</a:t>
                      </a:r>
                      <a:r>
                        <a:rPr lang="en-US" sz="1800" kern="1200" baseline="3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</a:p>
                    <a:p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845260"/>
                  </a:ext>
                </a:extLst>
              </a:tr>
              <a:tr h="695463">
                <a:tc>
                  <a:txBody>
                    <a:bodyPr/>
                    <a:lstStyle/>
                    <a:p>
                      <a:r>
                        <a:rPr lang="en-US" b="1" dirty="0" err="1"/>
                        <a:t>Hden</a:t>
                      </a:r>
                      <a:r>
                        <a:rPr lang="en-US" b="1" dirty="0"/>
                        <a:t>:</a:t>
                      </a:r>
                    </a:p>
                    <a:p>
                      <a:r>
                        <a:rPr lang="en-US" dirty="0"/>
                        <a:t>Electron density </a:t>
                      </a:r>
                      <a:r>
                        <a:rPr lang="en-US" dirty="0" err="1"/>
                        <a:t>n</a:t>
                      </a:r>
                      <a:r>
                        <a:rPr lang="en-US" baseline="-25000" dirty="0" err="1"/>
                        <a:t>H</a:t>
                      </a:r>
                      <a:r>
                        <a:rPr lang="en-US" baseline="-25000" dirty="0"/>
                        <a:t> </a:t>
                      </a:r>
                    </a:p>
                    <a:p>
                      <a:pPr>
                        <a:spcAft>
                          <a:spcPts val="1200"/>
                        </a:spcAft>
                      </a:pPr>
                      <a:r>
                        <a:rPr lang="en-US" baseline="0" dirty="0"/>
                        <a:t>Log(</a:t>
                      </a:r>
                      <a:r>
                        <a:rPr lang="en-US" baseline="0" dirty="0" err="1"/>
                        <a:t>n</a:t>
                      </a:r>
                      <a:r>
                        <a:rPr lang="en-US" baseline="-25000" dirty="0" err="1"/>
                        <a:t>H</a:t>
                      </a:r>
                      <a:r>
                        <a:rPr lang="en-US" baseline="0" dirty="0"/>
                        <a:t>): 1.5 – 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90164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4282AD9-B82D-B34C-9DC7-A4113F16F53B}"/>
              </a:ext>
            </a:extLst>
          </p:cNvPr>
          <p:cNvSpPr txBox="1"/>
          <p:nvPr/>
        </p:nvSpPr>
        <p:spPr>
          <a:xfrm>
            <a:off x="1200727" y="1510145"/>
            <a:ext cx="6179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Cloudy c17 (</a:t>
            </a:r>
            <a:r>
              <a:rPr lang="en-US" dirty="0" err="1"/>
              <a:t>Ferland</a:t>
            </a:r>
            <a:r>
              <a:rPr lang="en-US" dirty="0"/>
              <a:t> et al. 2017)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CDE783D-28B2-2941-A672-96E3998CF68C}"/>
              </a:ext>
            </a:extLst>
          </p:cNvPr>
          <p:cNvCxnSpPr/>
          <p:nvPr/>
        </p:nvCxnSpPr>
        <p:spPr>
          <a:xfrm>
            <a:off x="4433455" y="3948545"/>
            <a:ext cx="2660072" cy="0"/>
          </a:xfrm>
          <a:prstGeom prst="straightConnector1">
            <a:avLst/>
          </a:prstGeom>
          <a:ln w="1333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6ACA0CC-A9E0-0F44-B4E4-D4331D282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933616"/>
              </p:ext>
            </p:extLst>
          </p:nvPr>
        </p:nvGraphicFramePr>
        <p:xfrm>
          <a:off x="7922492" y="2012084"/>
          <a:ext cx="2498436" cy="3980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8436">
                  <a:extLst>
                    <a:ext uri="{9D8B030D-6E8A-4147-A177-3AD203B41FA5}">
                      <a16:colId xmlns:a16="http://schemas.microsoft.com/office/drawing/2014/main" val="2539660835"/>
                    </a:ext>
                  </a:extLst>
                </a:gridCol>
              </a:tblGrid>
              <a:tr h="66443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003726"/>
                  </a:ext>
                </a:extLst>
              </a:tr>
              <a:tr h="57286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Al9/Al8(3)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267010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Ca8/Ca5(4)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845260"/>
                  </a:ext>
                </a:extLst>
              </a:tr>
              <a:tr h="555172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Mg7(9)/Mg5(13)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901640"/>
                  </a:ext>
                </a:extLst>
              </a:tr>
              <a:tr h="551906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Si11/Si9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983141"/>
                  </a:ext>
                </a:extLst>
              </a:tr>
              <a:tr h="574765">
                <a:tc>
                  <a:txBody>
                    <a:bodyPr/>
                    <a:lstStyle/>
                    <a:p>
                      <a:r>
                        <a:rPr lang="en-US" baseline="0" dirty="0"/>
                        <a:t>                   …..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091468"/>
                  </a:ext>
                </a:extLst>
              </a:tr>
              <a:tr h="506186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Fe13/Fe6(1.01)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71794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07C556B-1FE6-B644-90C4-291047385813}"/>
              </a:ext>
            </a:extLst>
          </p:cNvPr>
          <p:cNvSpPr txBox="1"/>
          <p:nvPr/>
        </p:nvSpPr>
        <p:spPr>
          <a:xfrm>
            <a:off x="8850086" y="618744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55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B33D3A-E2A8-764A-8A61-D51BE07F716B}"/>
              </a:ext>
            </a:extLst>
          </p:cNvPr>
          <p:cNvSpPr txBox="1"/>
          <p:nvPr/>
        </p:nvSpPr>
        <p:spPr>
          <a:xfrm>
            <a:off x="2286000" y="6187439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04638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1761067" y="394288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Dataset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56928F-346A-7945-B47B-4714CB435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10" y="2270423"/>
            <a:ext cx="10204147" cy="4212631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F4CB7754-D6F5-1749-8E67-500B549DFCE7}"/>
              </a:ext>
            </a:extLst>
          </p:cNvPr>
          <p:cNvSpPr/>
          <p:nvPr/>
        </p:nvSpPr>
        <p:spPr>
          <a:xfrm rot="16200000">
            <a:off x="6886366" y="-2174385"/>
            <a:ext cx="379807" cy="8250262"/>
          </a:xfrm>
          <a:prstGeom prst="rightBrace">
            <a:avLst>
              <a:gd name="adj1" fmla="val 8333"/>
              <a:gd name="adj2" fmla="val 50349"/>
            </a:avLst>
          </a:prstGeom>
          <a:noFill/>
          <a:ln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C31B000F-1099-9246-ABCB-71F4FB3414B3}"/>
              </a:ext>
            </a:extLst>
          </p:cNvPr>
          <p:cNvSpPr/>
          <p:nvPr/>
        </p:nvSpPr>
        <p:spPr>
          <a:xfrm rot="16200000">
            <a:off x="1149642" y="1746130"/>
            <a:ext cx="379808" cy="553964"/>
          </a:xfrm>
          <a:prstGeom prst="rightBrace">
            <a:avLst>
              <a:gd name="adj1" fmla="val 8333"/>
              <a:gd name="adj2" fmla="val 50349"/>
            </a:avLst>
          </a:prstGeom>
          <a:noFill/>
          <a:ln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416ED2-29AE-964F-A3E1-CAE768683247}"/>
              </a:ext>
            </a:extLst>
          </p:cNvPr>
          <p:cNvSpPr txBox="1"/>
          <p:nvPr/>
        </p:nvSpPr>
        <p:spPr>
          <a:xfrm>
            <a:off x="585661" y="1331241"/>
            <a:ext cx="976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Mass of the BH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6EC0C-AFAA-3E4A-9330-C2BE3E822151}"/>
              </a:ext>
            </a:extLst>
          </p:cNvPr>
          <p:cNvSpPr txBox="1"/>
          <p:nvPr/>
        </p:nvSpPr>
        <p:spPr>
          <a:xfrm>
            <a:off x="5755054" y="1436300"/>
            <a:ext cx="2940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Diagnostic Line Ratios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AC19B15F-71FA-2347-AECF-8FE8FB608E06}"/>
              </a:ext>
            </a:extLst>
          </p:cNvPr>
          <p:cNvSpPr/>
          <p:nvPr/>
        </p:nvSpPr>
        <p:spPr>
          <a:xfrm rot="16200000">
            <a:off x="1798414" y="1746130"/>
            <a:ext cx="379808" cy="553964"/>
          </a:xfrm>
          <a:prstGeom prst="rightBrace">
            <a:avLst>
              <a:gd name="adj1" fmla="val 8333"/>
              <a:gd name="adj2" fmla="val 50349"/>
            </a:avLst>
          </a:prstGeom>
          <a:noFill/>
          <a:ln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4F0E2C-409A-F44F-9F6D-D95EF0F312EC}"/>
              </a:ext>
            </a:extLst>
          </p:cNvPr>
          <p:cNvSpPr txBox="1"/>
          <p:nvPr/>
        </p:nvSpPr>
        <p:spPr>
          <a:xfrm>
            <a:off x="1457016" y="1248433"/>
            <a:ext cx="1252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Ionization Parameters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6C59FD-2B55-2B4C-BFDF-E114CCE70F50}"/>
              </a:ext>
            </a:extLst>
          </p:cNvPr>
          <p:cNvSpPr txBox="1"/>
          <p:nvPr/>
        </p:nvSpPr>
        <p:spPr>
          <a:xfrm>
            <a:off x="2573018" y="1466464"/>
            <a:ext cx="531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n</a:t>
            </a:r>
            <a:r>
              <a:rPr lang="en-US" sz="1600" baseline="-25000" dirty="0" err="1"/>
              <a:t>H</a:t>
            </a:r>
            <a:endParaRPr lang="en-US" sz="1600" dirty="0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8447D7C4-2B99-2D44-9AC2-3DF294F78C8C}"/>
              </a:ext>
            </a:extLst>
          </p:cNvPr>
          <p:cNvSpPr/>
          <p:nvPr/>
        </p:nvSpPr>
        <p:spPr>
          <a:xfrm rot="16200000">
            <a:off x="2424342" y="1735240"/>
            <a:ext cx="379808" cy="553964"/>
          </a:xfrm>
          <a:prstGeom prst="rightBrace">
            <a:avLst>
              <a:gd name="adj1" fmla="val 8333"/>
              <a:gd name="adj2" fmla="val 50349"/>
            </a:avLst>
          </a:prstGeom>
          <a:noFill/>
          <a:ln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915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1761067" y="394288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Dataset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56928F-346A-7945-B47B-4714CB435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10" y="2270423"/>
            <a:ext cx="10204147" cy="4212631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F4CB7754-D6F5-1749-8E67-500B549DFCE7}"/>
              </a:ext>
            </a:extLst>
          </p:cNvPr>
          <p:cNvSpPr/>
          <p:nvPr/>
        </p:nvSpPr>
        <p:spPr>
          <a:xfrm rot="16200000">
            <a:off x="6886366" y="-2174385"/>
            <a:ext cx="379807" cy="8250262"/>
          </a:xfrm>
          <a:prstGeom prst="rightBrace">
            <a:avLst>
              <a:gd name="adj1" fmla="val 8333"/>
              <a:gd name="adj2" fmla="val 50349"/>
            </a:avLst>
          </a:prstGeom>
          <a:noFill/>
          <a:ln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C31B000F-1099-9246-ABCB-71F4FB3414B3}"/>
              </a:ext>
            </a:extLst>
          </p:cNvPr>
          <p:cNvSpPr/>
          <p:nvPr/>
        </p:nvSpPr>
        <p:spPr>
          <a:xfrm rot="16200000">
            <a:off x="1149642" y="1746130"/>
            <a:ext cx="379808" cy="553964"/>
          </a:xfrm>
          <a:prstGeom prst="rightBrace">
            <a:avLst>
              <a:gd name="adj1" fmla="val 8333"/>
              <a:gd name="adj2" fmla="val 50349"/>
            </a:avLst>
          </a:prstGeom>
          <a:noFill/>
          <a:ln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416ED2-29AE-964F-A3E1-CAE768683247}"/>
              </a:ext>
            </a:extLst>
          </p:cNvPr>
          <p:cNvSpPr txBox="1"/>
          <p:nvPr/>
        </p:nvSpPr>
        <p:spPr>
          <a:xfrm>
            <a:off x="771474" y="1455409"/>
            <a:ext cx="1714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Target/Class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6EC0C-AFAA-3E4A-9330-C2BE3E822151}"/>
              </a:ext>
            </a:extLst>
          </p:cNvPr>
          <p:cNvSpPr txBox="1"/>
          <p:nvPr/>
        </p:nvSpPr>
        <p:spPr>
          <a:xfrm>
            <a:off x="5755054" y="1436300"/>
            <a:ext cx="2940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Features/Attributes/Elements</a:t>
            </a:r>
          </a:p>
        </p:txBody>
      </p:sp>
    </p:spTree>
    <p:extLst>
      <p:ext uri="{BB962C8B-B14F-4D97-AF65-F5344CB8AC3E}">
        <p14:creationId xmlns:p14="http://schemas.microsoft.com/office/powerpoint/2010/main" val="520749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3318933" y="478954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Problem Statement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B40726-CFB9-634D-8CD2-E3C507CB4637}"/>
              </a:ext>
            </a:extLst>
          </p:cNvPr>
          <p:cNvSpPr txBox="1"/>
          <p:nvPr/>
        </p:nvSpPr>
        <p:spPr>
          <a:xfrm>
            <a:off x="694267" y="1710267"/>
            <a:ext cx="1097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Given a set of elements, find a subset of elements that are the most sensitive to the mass of the blackhole </a:t>
            </a:r>
          </a:p>
        </p:txBody>
      </p:sp>
    </p:spTree>
    <p:extLst>
      <p:ext uri="{BB962C8B-B14F-4D97-AF65-F5344CB8AC3E}">
        <p14:creationId xmlns:p14="http://schemas.microsoft.com/office/powerpoint/2010/main" val="2993879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1440</Words>
  <Application>Microsoft Macintosh PowerPoint</Application>
  <PresentationFormat>Widescreen</PresentationFormat>
  <Paragraphs>232</Paragraphs>
  <Slides>26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Using Machine Learning to Find a Subset of Elements that can Determine the Mass of the Blackhole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Machine Learning to Find a Subset of Elements that can Determine the Mass of the Blackhole</dc:title>
  <dc:creator>lkamal3</dc:creator>
  <cp:lastModifiedBy>lkamal3</cp:lastModifiedBy>
  <cp:revision>4</cp:revision>
  <dcterms:created xsi:type="dcterms:W3CDTF">2019-06-04T17:51:13Z</dcterms:created>
  <dcterms:modified xsi:type="dcterms:W3CDTF">2019-06-04T18:16:55Z</dcterms:modified>
</cp:coreProperties>
</file>